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Play"/>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irOluTC46jYVT4Ndh1mA5fq9ip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Play-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Play-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bd584ad61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bd584ad6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d584ad61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d584ad61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bd584ad61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bd584ad61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bd584ad619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bd584ad61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bd584ad61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bd584ad61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bd584ad619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bd584ad61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ba9fc66af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ba9fc66a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d584ad61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bd584ad6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ba9fc66a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ba9fc66a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badd40e3c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badd40e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bd2e4680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bd2e4680a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bd584ad619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bd584ad61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p:nvPr>
            <p:ph idx="2" type="pic"/>
          </p:nvPr>
        </p:nvSpPr>
        <p:spPr>
          <a:xfrm>
            <a:off x="5183188" y="987425"/>
            <a:ext cx="6172200" cy="4873625"/>
          </a:xfrm>
          <a:prstGeom prst="rect">
            <a:avLst/>
          </a:prstGeom>
          <a:noFill/>
          <a:ln>
            <a:noFill/>
          </a:ln>
        </p:spPr>
      </p:sp>
      <p:sp>
        <p:nvSpPr>
          <p:cNvPr id="64" name="Google Shape;64;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6" name="Google Shape;86;p1"/>
          <p:cNvSpPr txBox="1"/>
          <p:nvPr>
            <p:ph type="ctrTitle"/>
          </p:nvPr>
        </p:nvSpPr>
        <p:spPr>
          <a:xfrm>
            <a:off x="744928" y="3547069"/>
            <a:ext cx="10640700" cy="7758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2"/>
              </a:buClr>
              <a:buSzPct val="100000"/>
              <a:buFont typeface="Play"/>
              <a:buNone/>
            </a:pPr>
            <a:r>
              <a:rPr lang="en-US" sz="4000">
                <a:solidFill>
                  <a:schemeClr val="dk2"/>
                </a:solidFill>
              </a:rPr>
              <a:t>Introduction to Python and AI Assisted Coding</a:t>
            </a:r>
            <a:endParaRPr/>
          </a:p>
        </p:txBody>
      </p:sp>
      <p:grpSp>
        <p:nvGrpSpPr>
          <p:cNvPr id="87" name="Google Shape;87;p1"/>
          <p:cNvGrpSpPr/>
          <p:nvPr/>
        </p:nvGrpSpPr>
        <p:grpSpPr>
          <a:xfrm flipH="1">
            <a:off x="9676747" y="0"/>
            <a:ext cx="2514948" cy="2174333"/>
            <a:chOff x="-305" y="-4155"/>
            <a:chExt cx="2514948" cy="2174333"/>
          </a:xfrm>
        </p:grpSpPr>
        <p:sp>
          <p:nvSpPr>
            <p:cNvPr id="88" name="Google Shape;88;p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0" name="Google Shape;90;p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a:ea typeface="Arial"/>
                <a:cs typeface="Arial"/>
                <a:sym typeface="Arial"/>
              </a:endParaRPr>
            </a:p>
          </p:txBody>
        </p:sp>
        <p:sp>
          <p:nvSpPr>
            <p:cNvPr id="91" name="Google Shape;91;p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92" name="Google Shape;92;p1"/>
          <p:cNvPicPr preferRelativeResize="0"/>
          <p:nvPr/>
        </p:nvPicPr>
        <p:blipFill rotWithShape="1">
          <a:blip r:embed="rId3">
            <a:alphaModFix/>
          </a:blip>
          <a:srcRect b="0" l="0" r="0" t="0"/>
          <a:stretch/>
        </p:blipFill>
        <p:spPr>
          <a:xfrm>
            <a:off x="3486576" y="320231"/>
            <a:ext cx="5157396" cy="2836567"/>
          </a:xfrm>
          <a:prstGeom prst="rect">
            <a:avLst/>
          </a:prstGeom>
          <a:noFill/>
          <a:ln>
            <a:noFill/>
          </a:ln>
        </p:spPr>
      </p:pic>
      <p:grpSp>
        <p:nvGrpSpPr>
          <p:cNvPr id="93" name="Google Shape;93;p1"/>
          <p:cNvGrpSpPr/>
          <p:nvPr/>
        </p:nvGrpSpPr>
        <p:grpSpPr>
          <a:xfrm flipH="1" rot="10800000">
            <a:off x="-305" y="4322879"/>
            <a:ext cx="3378428" cy="2535121"/>
            <a:chOff x="-305" y="-1"/>
            <a:chExt cx="3832880" cy="2876136"/>
          </a:xfrm>
        </p:grpSpPr>
        <p:sp>
          <p:nvSpPr>
            <p:cNvPr id="94" name="Google Shape;94;p1"/>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1"/>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1"/>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3bd584ad619_0_7"/>
          <p:cNvPicPr preferRelativeResize="0"/>
          <p:nvPr/>
        </p:nvPicPr>
        <p:blipFill rotWithShape="1">
          <a:blip r:embed="rId3">
            <a:alphaModFix/>
          </a:blip>
          <a:srcRect b="0" l="0" r="0" t="12111"/>
          <a:stretch/>
        </p:blipFill>
        <p:spPr>
          <a:xfrm>
            <a:off x="0" y="790224"/>
            <a:ext cx="12192001" cy="5736024"/>
          </a:xfrm>
          <a:prstGeom prst="rect">
            <a:avLst/>
          </a:prstGeom>
          <a:noFill/>
          <a:ln>
            <a:noFill/>
          </a:ln>
        </p:spPr>
      </p:pic>
      <p:sp>
        <p:nvSpPr>
          <p:cNvPr id="183" name="Google Shape;183;g3bd584ad619_0_7"/>
          <p:cNvSpPr txBox="1"/>
          <p:nvPr>
            <p:ph type="title"/>
          </p:nvPr>
        </p:nvSpPr>
        <p:spPr>
          <a:xfrm>
            <a:off x="838200" y="863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Old School Way of Looking for a Protein Based on Size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bd584ad619_0_2"/>
          <p:cNvSpPr txBox="1"/>
          <p:nvPr>
            <p:ph type="title"/>
          </p:nvPr>
        </p:nvSpPr>
        <p:spPr>
          <a:xfrm>
            <a:off x="838200" y="863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School Way of Looking for a Protein Based on Size</a:t>
            </a:r>
            <a:endParaRPr/>
          </a:p>
        </p:txBody>
      </p:sp>
      <p:pic>
        <p:nvPicPr>
          <p:cNvPr id="189" name="Google Shape;189;g3bd584ad619_0_2"/>
          <p:cNvPicPr preferRelativeResize="0"/>
          <p:nvPr/>
        </p:nvPicPr>
        <p:blipFill rotWithShape="1">
          <a:blip r:embed="rId3">
            <a:alphaModFix/>
          </a:blip>
          <a:srcRect b="0" l="0" r="56756" t="0"/>
          <a:stretch/>
        </p:blipFill>
        <p:spPr>
          <a:xfrm>
            <a:off x="3393225" y="1412025"/>
            <a:ext cx="5508400" cy="5440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bd584ad619_0_36"/>
          <p:cNvSpPr txBox="1"/>
          <p:nvPr>
            <p:ph type="title"/>
          </p:nvPr>
        </p:nvSpPr>
        <p:spPr>
          <a:xfrm>
            <a:off x="838200" y="863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School Way of Looking for a Protein Based on Size</a:t>
            </a:r>
            <a:endParaRPr/>
          </a:p>
        </p:txBody>
      </p:sp>
      <p:pic>
        <p:nvPicPr>
          <p:cNvPr id="195" name="Google Shape;195;g3bd584ad619_0_36"/>
          <p:cNvPicPr preferRelativeResize="0"/>
          <p:nvPr/>
        </p:nvPicPr>
        <p:blipFill>
          <a:blip r:embed="rId3">
            <a:alphaModFix/>
          </a:blip>
          <a:stretch>
            <a:fillRect/>
          </a:stretch>
        </p:blipFill>
        <p:spPr>
          <a:xfrm>
            <a:off x="895825" y="1471500"/>
            <a:ext cx="8005799" cy="5926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bd584ad619_0_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But…ChatGPT could have just written your code for you.</a:t>
            </a:r>
            <a:endParaRPr/>
          </a:p>
        </p:txBody>
      </p:sp>
      <p:sp>
        <p:nvSpPr>
          <p:cNvPr id="201" name="Google Shape;201;g3bd584ad619_0_5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lnSpc>
                <a:spcPct val="115000"/>
              </a:lnSpc>
              <a:spcBef>
                <a:spcPts val="1200"/>
              </a:spcBef>
              <a:spcAft>
                <a:spcPts val="0"/>
              </a:spcAft>
              <a:buClr>
                <a:schemeClr val="dk1"/>
              </a:buClr>
              <a:buSzPts val="1100"/>
              <a:buFont typeface="Arial"/>
              <a:buNone/>
            </a:pPr>
            <a:r>
              <a:rPr lang="en-US"/>
              <a:t>Prompt: W</a:t>
            </a:r>
            <a:r>
              <a:rPr lang="en-US"/>
              <a:t>rite me python code that takes every thermococcus kodakarensis gene in the Kyoto Encyclopedia of Genes and Genomes and provides an output csv file with the gene number, the annotation, the protein sequence, the molecular weight in kDa, and the nucleotide sequence. I have no coding experience so I want just a script, no defined functions. Also I want you to only use requests, numpy, csv, ,pandas and BeautifulSoup as your modules.</a:t>
            </a:r>
            <a:endParaRPr/>
          </a:p>
          <a:p>
            <a:pPr indent="0" lvl="0" marL="0" rtl="0" algn="l">
              <a:spcBef>
                <a:spcPts val="12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bd584ad619_0_6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Seems legit, right???</a:t>
            </a:r>
            <a:endParaRPr/>
          </a:p>
        </p:txBody>
      </p:sp>
      <p:pic>
        <p:nvPicPr>
          <p:cNvPr id="207" name="Google Shape;207;g3bd584ad619_0_63"/>
          <p:cNvPicPr preferRelativeResize="0"/>
          <p:nvPr/>
        </p:nvPicPr>
        <p:blipFill>
          <a:blip r:embed="rId3">
            <a:alphaModFix/>
          </a:blip>
          <a:stretch>
            <a:fillRect/>
          </a:stretch>
        </p:blipFill>
        <p:spPr>
          <a:xfrm>
            <a:off x="2945212" y="1291025"/>
            <a:ext cx="6301576" cy="5566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bd584ad619_0_5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No…not legit…</a:t>
            </a:r>
            <a:endParaRPr/>
          </a:p>
        </p:txBody>
      </p:sp>
      <p:pic>
        <p:nvPicPr>
          <p:cNvPr id="213" name="Google Shape;213;g3bd584ad619_0_57"/>
          <p:cNvPicPr preferRelativeResize="0"/>
          <p:nvPr/>
        </p:nvPicPr>
        <p:blipFill>
          <a:blip r:embed="rId3">
            <a:alphaModFix/>
          </a:blip>
          <a:stretch>
            <a:fillRect/>
          </a:stretch>
        </p:blipFill>
        <p:spPr>
          <a:xfrm>
            <a:off x="1314447" y="1763209"/>
            <a:ext cx="8581926" cy="4476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ba9fc66af0_0_6"/>
          <p:cNvSpPr txBox="1"/>
          <p:nvPr>
            <p:ph idx="1" type="body"/>
          </p:nvPr>
        </p:nvSpPr>
        <p:spPr>
          <a:xfrm>
            <a:off x="0" y="17270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u="sng"/>
              <a:t>USE IT FOR:</a:t>
            </a:r>
            <a:endParaRPr b="1" u="sng"/>
          </a:p>
          <a:p>
            <a:pPr indent="-342900" lvl="0" marL="457200" rtl="0" algn="l">
              <a:spcBef>
                <a:spcPts val="1000"/>
              </a:spcBef>
              <a:spcAft>
                <a:spcPts val="0"/>
              </a:spcAft>
              <a:buSzPts val="1800"/>
              <a:buChar char="•"/>
            </a:pPr>
            <a:r>
              <a:rPr lang="en-US"/>
              <a:t>Finding functions you need</a:t>
            </a:r>
            <a:endParaRPr/>
          </a:p>
          <a:p>
            <a:pPr indent="-342900" lvl="0" marL="457200" rtl="0" algn="l">
              <a:spcBef>
                <a:spcPts val="0"/>
              </a:spcBef>
              <a:spcAft>
                <a:spcPts val="0"/>
              </a:spcAft>
              <a:buSzPts val="1800"/>
              <a:buChar char="•"/>
            </a:pPr>
            <a:r>
              <a:rPr lang="en-US"/>
              <a:t>Double checking your work, improving it</a:t>
            </a:r>
            <a:endParaRPr/>
          </a:p>
          <a:p>
            <a:pPr indent="-342900" lvl="0" marL="457200" rtl="0" algn="l">
              <a:spcBef>
                <a:spcPts val="0"/>
              </a:spcBef>
              <a:spcAft>
                <a:spcPts val="0"/>
              </a:spcAft>
              <a:buSzPts val="1800"/>
              <a:buChar char="•"/>
            </a:pPr>
            <a:r>
              <a:rPr lang="en-US"/>
              <a:t>Dealing with errors you cannot solve despite trying</a:t>
            </a:r>
            <a:endParaRPr b="1" u="sng"/>
          </a:p>
          <a:p>
            <a:pPr indent="0" lvl="0" marL="0" rtl="0" algn="l">
              <a:spcBef>
                <a:spcPts val="1000"/>
              </a:spcBef>
              <a:spcAft>
                <a:spcPts val="0"/>
              </a:spcAft>
              <a:buNone/>
            </a:pPr>
            <a:r>
              <a:t/>
            </a:r>
            <a:endParaRPr b="1" u="sng"/>
          </a:p>
          <a:p>
            <a:pPr indent="0" lvl="0" marL="0" rtl="0" algn="l">
              <a:spcBef>
                <a:spcPts val="1000"/>
              </a:spcBef>
              <a:spcAft>
                <a:spcPts val="0"/>
              </a:spcAft>
              <a:buNone/>
            </a:pPr>
            <a:r>
              <a:t/>
            </a:r>
            <a:endParaRPr/>
          </a:p>
        </p:txBody>
      </p:sp>
      <p:pic>
        <p:nvPicPr>
          <p:cNvPr id="219" name="Google Shape;219;g3ba9fc66af0_0_6"/>
          <p:cNvPicPr preferRelativeResize="0"/>
          <p:nvPr/>
        </p:nvPicPr>
        <p:blipFill>
          <a:blip r:embed="rId3">
            <a:alphaModFix/>
          </a:blip>
          <a:stretch>
            <a:fillRect/>
          </a:stretch>
        </p:blipFill>
        <p:spPr>
          <a:xfrm>
            <a:off x="6598450" y="4057825"/>
            <a:ext cx="5593551" cy="2800175"/>
          </a:xfrm>
          <a:prstGeom prst="rect">
            <a:avLst/>
          </a:prstGeom>
          <a:noFill/>
          <a:ln>
            <a:noFill/>
          </a:ln>
        </p:spPr>
      </p:pic>
      <p:sp>
        <p:nvSpPr>
          <p:cNvPr id="220" name="Google Shape;220;g3ba9fc66af0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Rules for Chat GPT / Claude/ AI Tools</a:t>
            </a:r>
            <a:endParaRPr/>
          </a:p>
          <a:p>
            <a:pPr indent="0" lvl="0" marL="457200" rtl="0" algn="ctr">
              <a:spcBef>
                <a:spcPts val="0"/>
              </a:spcBef>
              <a:spcAft>
                <a:spcPts val="0"/>
              </a:spcAft>
              <a:buNone/>
            </a:pPr>
            <a:r>
              <a:t/>
            </a:r>
            <a:endParaRPr b="1" sz="2800"/>
          </a:p>
        </p:txBody>
      </p:sp>
      <p:sp>
        <p:nvSpPr>
          <p:cNvPr id="221" name="Google Shape;221;g3ba9fc66af0_0_6"/>
          <p:cNvSpPr txBox="1"/>
          <p:nvPr/>
        </p:nvSpPr>
        <p:spPr>
          <a:xfrm>
            <a:off x="0" y="4188950"/>
            <a:ext cx="6042600" cy="1476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800" u="sng">
                <a:solidFill>
                  <a:schemeClr val="dk1"/>
                </a:solidFill>
              </a:rPr>
              <a:t>DO NOT USE IT FOR:</a:t>
            </a:r>
            <a:endParaRPr b="1" sz="2800" u="sng">
              <a:solidFill>
                <a:schemeClr val="dk1"/>
              </a:solidFill>
            </a:endParaRPr>
          </a:p>
          <a:p>
            <a:pPr indent="-342900" lvl="0" marL="457200" rtl="0" algn="l">
              <a:lnSpc>
                <a:spcPct val="90000"/>
              </a:lnSpc>
              <a:spcBef>
                <a:spcPts val="1000"/>
              </a:spcBef>
              <a:spcAft>
                <a:spcPts val="0"/>
              </a:spcAft>
              <a:buClr>
                <a:schemeClr val="dk1"/>
              </a:buClr>
              <a:buSzPts val="1800"/>
              <a:buChar char="•"/>
            </a:pPr>
            <a:r>
              <a:rPr lang="en-US" sz="2800">
                <a:solidFill>
                  <a:schemeClr val="dk1"/>
                </a:solidFill>
              </a:rPr>
              <a:t>Errors you have not tried to solve</a:t>
            </a:r>
            <a:endParaRPr sz="2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2800">
                <a:solidFill>
                  <a:schemeClr val="dk1"/>
                </a:solidFill>
              </a:rPr>
              <a:t>Having it write the code for you</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bd584ad619_0_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27" name="Google Shape;227;g3bd584ad619_0_4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28" name="Google Shape;228;g3bd584ad619_0_44"/>
          <p:cNvPicPr preferRelativeResize="0"/>
          <p:nvPr/>
        </p:nvPicPr>
        <p:blipFill>
          <a:blip r:embed="rId3">
            <a:alphaModFix/>
          </a:blip>
          <a:stretch>
            <a:fillRect/>
          </a:stretch>
        </p:blipFill>
        <p:spPr>
          <a:xfrm>
            <a:off x="-69700" y="1506691"/>
            <a:ext cx="12191999" cy="5351318"/>
          </a:xfrm>
          <a:prstGeom prst="rect">
            <a:avLst/>
          </a:prstGeom>
          <a:noFill/>
          <a:ln>
            <a:noFill/>
          </a:ln>
        </p:spPr>
      </p:pic>
      <p:pic>
        <p:nvPicPr>
          <p:cNvPr id="229" name="Google Shape;229;g3bd584ad619_0_44"/>
          <p:cNvPicPr preferRelativeResize="0"/>
          <p:nvPr/>
        </p:nvPicPr>
        <p:blipFill rotWithShape="1">
          <a:blip r:embed="rId4">
            <a:alphaModFix/>
          </a:blip>
          <a:srcRect b="17478" l="0" r="0" t="0"/>
          <a:stretch/>
        </p:blipFill>
        <p:spPr>
          <a:xfrm>
            <a:off x="0" y="1"/>
            <a:ext cx="12192001" cy="145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3ba9fc66af0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Goals for this Week</a:t>
            </a:r>
            <a:endParaRPr/>
          </a:p>
        </p:txBody>
      </p:sp>
      <p:sp>
        <p:nvSpPr>
          <p:cNvPr id="103" name="Google Shape;103;g3ba9fc66af0_0_0"/>
          <p:cNvSpPr txBox="1"/>
          <p:nvPr/>
        </p:nvSpPr>
        <p:spPr>
          <a:xfrm>
            <a:off x="198975" y="1931000"/>
            <a:ext cx="6604500" cy="489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600" u="sng">
                <a:solidFill>
                  <a:schemeClr val="dk1"/>
                </a:solidFill>
              </a:rPr>
              <a:t>Monday February 9th</a:t>
            </a:r>
            <a:endParaRPr b="1" sz="2600" u="sng">
              <a:solidFill>
                <a:schemeClr val="dk1"/>
              </a:solidFill>
            </a:endParaRPr>
          </a:p>
          <a:p>
            <a:pPr indent="0" lvl="0" marL="0" rtl="0" algn="l">
              <a:lnSpc>
                <a:spcPct val="90000"/>
              </a:lnSpc>
              <a:spcBef>
                <a:spcPts val="1000"/>
              </a:spcBef>
              <a:spcAft>
                <a:spcPts val="0"/>
              </a:spcAft>
              <a:buNone/>
            </a:pPr>
            <a:r>
              <a:rPr lang="en-US" sz="2600">
                <a:solidFill>
                  <a:schemeClr val="dk1"/>
                </a:solidFill>
              </a:rPr>
              <a:t>Introduction to Using Python</a:t>
            </a:r>
            <a:endParaRPr sz="2600">
              <a:solidFill>
                <a:schemeClr val="dk1"/>
              </a:solidFill>
            </a:endParaRPr>
          </a:p>
          <a:p>
            <a:pPr indent="444500" lvl="0" marL="12700" rtl="0" algn="l">
              <a:lnSpc>
                <a:spcPct val="90000"/>
              </a:lnSpc>
              <a:spcBef>
                <a:spcPts val="1000"/>
              </a:spcBef>
              <a:spcAft>
                <a:spcPts val="0"/>
              </a:spcAft>
              <a:buNone/>
            </a:pPr>
            <a:r>
              <a:rPr lang="en-US" sz="1800">
                <a:solidFill>
                  <a:schemeClr val="dk1"/>
                </a:solidFill>
              </a:rPr>
              <a:t>•</a:t>
            </a:r>
            <a:r>
              <a:rPr lang="en-US" sz="2600">
                <a:solidFill>
                  <a:schemeClr val="dk1"/>
                </a:solidFill>
              </a:rPr>
              <a:t>Formats of Python</a:t>
            </a:r>
            <a:endParaRPr sz="2600">
              <a:solidFill>
                <a:schemeClr val="dk1"/>
              </a:solidFill>
            </a:endParaRPr>
          </a:p>
          <a:p>
            <a:pPr indent="444500" lvl="0" marL="12700" rtl="0" algn="l">
              <a:lnSpc>
                <a:spcPct val="90000"/>
              </a:lnSpc>
              <a:spcBef>
                <a:spcPts val="1000"/>
              </a:spcBef>
              <a:spcAft>
                <a:spcPts val="0"/>
              </a:spcAft>
              <a:buNone/>
            </a:pPr>
            <a:r>
              <a:rPr lang="en-US" sz="1800">
                <a:solidFill>
                  <a:schemeClr val="dk1"/>
                </a:solidFill>
              </a:rPr>
              <a:t>•</a:t>
            </a:r>
            <a:r>
              <a:rPr lang="en-US" sz="2600">
                <a:solidFill>
                  <a:schemeClr val="dk1"/>
                </a:solidFill>
              </a:rPr>
              <a:t>Grammar/Syntax</a:t>
            </a:r>
            <a:endParaRPr sz="2600">
              <a:solidFill>
                <a:schemeClr val="dk1"/>
              </a:solidFill>
            </a:endParaRPr>
          </a:p>
          <a:p>
            <a:pPr indent="444500" lvl="0" marL="12700" rtl="0" algn="l">
              <a:lnSpc>
                <a:spcPct val="90000"/>
              </a:lnSpc>
              <a:spcBef>
                <a:spcPts val="1000"/>
              </a:spcBef>
              <a:spcAft>
                <a:spcPts val="0"/>
              </a:spcAft>
              <a:buNone/>
            </a:pPr>
            <a:r>
              <a:rPr lang="en-US" sz="1800">
                <a:solidFill>
                  <a:schemeClr val="dk1"/>
                </a:solidFill>
              </a:rPr>
              <a:t>•</a:t>
            </a:r>
            <a:r>
              <a:rPr lang="en-US" sz="2600">
                <a:solidFill>
                  <a:schemeClr val="dk1"/>
                </a:solidFill>
              </a:rPr>
              <a:t>Basics</a:t>
            </a:r>
            <a:endParaRPr sz="2600">
              <a:solidFill>
                <a:schemeClr val="dk1"/>
              </a:solidFill>
            </a:endParaRPr>
          </a:p>
          <a:p>
            <a:pPr indent="444500" lvl="0" marL="469900" rtl="0" algn="l">
              <a:lnSpc>
                <a:spcPct val="100000"/>
              </a:lnSpc>
              <a:spcBef>
                <a:spcPts val="1000"/>
              </a:spcBef>
              <a:spcAft>
                <a:spcPts val="0"/>
              </a:spcAft>
              <a:buNone/>
            </a:pPr>
            <a:r>
              <a:rPr lang="en-US" sz="2200">
                <a:solidFill>
                  <a:schemeClr val="dk1"/>
                </a:solidFill>
              </a:rPr>
              <a:t>•</a:t>
            </a:r>
            <a:r>
              <a:rPr lang="en-US" sz="2200">
                <a:solidFill>
                  <a:schemeClr val="dk1"/>
                </a:solidFill>
              </a:rPr>
              <a:t>Object Types</a:t>
            </a:r>
            <a:endParaRPr sz="2200">
              <a:solidFill>
                <a:schemeClr val="dk1"/>
              </a:solidFill>
            </a:endParaRPr>
          </a:p>
          <a:p>
            <a:pPr indent="444500" lvl="0" marL="469900" rtl="0" algn="l">
              <a:lnSpc>
                <a:spcPct val="100000"/>
              </a:lnSpc>
              <a:spcBef>
                <a:spcPts val="1000"/>
              </a:spcBef>
              <a:spcAft>
                <a:spcPts val="0"/>
              </a:spcAft>
              <a:buNone/>
            </a:pPr>
            <a:r>
              <a:rPr lang="en-US" sz="2200">
                <a:solidFill>
                  <a:schemeClr val="dk1"/>
                </a:solidFill>
              </a:rPr>
              <a:t>•Simple Functions</a:t>
            </a:r>
            <a:endParaRPr sz="2200">
              <a:solidFill>
                <a:schemeClr val="dk1"/>
              </a:solidFill>
            </a:endParaRPr>
          </a:p>
          <a:p>
            <a:pPr indent="444500" lvl="0" marL="469900" rtl="0" algn="l">
              <a:lnSpc>
                <a:spcPct val="100000"/>
              </a:lnSpc>
              <a:spcBef>
                <a:spcPts val="1000"/>
              </a:spcBef>
              <a:spcAft>
                <a:spcPts val="0"/>
              </a:spcAft>
              <a:buNone/>
            </a:pPr>
            <a:r>
              <a:rPr lang="en-US" sz="2200">
                <a:solidFill>
                  <a:schemeClr val="dk1"/>
                </a:solidFill>
              </a:rPr>
              <a:t>•Variables </a:t>
            </a:r>
            <a:endParaRPr sz="2200">
              <a:solidFill>
                <a:schemeClr val="dk1"/>
              </a:solidFill>
            </a:endParaRPr>
          </a:p>
          <a:p>
            <a:pPr indent="0" lvl="0" marL="469900" rtl="0" algn="l">
              <a:lnSpc>
                <a:spcPct val="90000"/>
              </a:lnSpc>
              <a:spcBef>
                <a:spcPts val="0"/>
              </a:spcBef>
              <a:spcAft>
                <a:spcPts val="0"/>
              </a:spcAft>
              <a:buNone/>
            </a:pPr>
            <a:r>
              <a:rPr lang="en-US" sz="2600">
                <a:solidFill>
                  <a:schemeClr val="dk1"/>
                </a:solidFill>
              </a:rPr>
              <a:t>•</a:t>
            </a:r>
            <a:r>
              <a:rPr lang="en-US" sz="2600">
                <a:solidFill>
                  <a:schemeClr val="dk1"/>
                </a:solidFill>
              </a:rPr>
              <a:t>Intro to Indexing </a:t>
            </a:r>
            <a:endParaRPr sz="2600">
              <a:solidFill>
                <a:schemeClr val="dk1"/>
              </a:solidFill>
            </a:endParaRPr>
          </a:p>
          <a:p>
            <a:pPr indent="0" lvl="0" marL="469900" rtl="0" algn="l">
              <a:lnSpc>
                <a:spcPct val="90000"/>
              </a:lnSpc>
              <a:spcBef>
                <a:spcPts val="0"/>
              </a:spcBef>
              <a:spcAft>
                <a:spcPts val="0"/>
              </a:spcAft>
              <a:buNone/>
            </a:pPr>
            <a:r>
              <a:rPr lang="en-US" sz="2600">
                <a:solidFill>
                  <a:schemeClr val="dk1"/>
                </a:solidFill>
              </a:rPr>
              <a:t>•Input</a:t>
            </a:r>
            <a:endParaRPr/>
          </a:p>
        </p:txBody>
      </p:sp>
      <p:sp>
        <p:nvSpPr>
          <p:cNvPr id="104" name="Google Shape;104;g3ba9fc66af0_0_0"/>
          <p:cNvSpPr txBox="1"/>
          <p:nvPr/>
        </p:nvSpPr>
        <p:spPr>
          <a:xfrm>
            <a:off x="6659050" y="1931000"/>
            <a:ext cx="5141700" cy="334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800" u="sng">
                <a:solidFill>
                  <a:schemeClr val="dk1"/>
                </a:solidFill>
              </a:rPr>
              <a:t>Wednesday February 11th</a:t>
            </a:r>
            <a:endParaRPr b="1" sz="2800" u="sng">
              <a:solidFill>
                <a:schemeClr val="dk1"/>
              </a:solidFill>
            </a:endParaRPr>
          </a:p>
          <a:p>
            <a:pPr indent="0" lvl="0" marL="0" rtl="0" algn="l">
              <a:lnSpc>
                <a:spcPct val="90000"/>
              </a:lnSpc>
              <a:spcBef>
                <a:spcPts val="1000"/>
              </a:spcBef>
              <a:spcAft>
                <a:spcPts val="0"/>
              </a:spcAft>
              <a:buNone/>
            </a:pPr>
            <a:r>
              <a:rPr lang="en-US" sz="2800">
                <a:solidFill>
                  <a:schemeClr val="dk1"/>
                </a:solidFill>
              </a:rPr>
              <a:t>Foundational Tools</a:t>
            </a:r>
            <a:endParaRPr sz="2800">
              <a:solidFill>
                <a:schemeClr val="dk1"/>
              </a:solidFill>
            </a:endParaRPr>
          </a:p>
          <a:p>
            <a:pPr indent="444500" lvl="0" marL="12700" rtl="0" algn="l">
              <a:lnSpc>
                <a:spcPct val="90000"/>
              </a:lnSpc>
              <a:spcBef>
                <a:spcPts val="500"/>
              </a:spcBef>
              <a:spcAft>
                <a:spcPts val="0"/>
              </a:spcAft>
              <a:buNone/>
            </a:pPr>
            <a:r>
              <a:rPr lang="en-US" sz="1800">
                <a:solidFill>
                  <a:schemeClr val="dk1"/>
                </a:solidFill>
              </a:rPr>
              <a:t>•</a:t>
            </a:r>
            <a:r>
              <a:rPr lang="en-US" sz="2400">
                <a:solidFill>
                  <a:schemeClr val="dk1"/>
                </a:solidFill>
              </a:rPr>
              <a:t>Lists</a:t>
            </a:r>
            <a:endParaRPr sz="2400">
              <a:solidFill>
                <a:schemeClr val="dk1"/>
              </a:solidFill>
            </a:endParaRPr>
          </a:p>
          <a:p>
            <a:pPr indent="444500" lvl="0" marL="12700" rtl="0" algn="l">
              <a:lnSpc>
                <a:spcPct val="90000"/>
              </a:lnSpc>
              <a:spcBef>
                <a:spcPts val="500"/>
              </a:spcBef>
              <a:spcAft>
                <a:spcPts val="0"/>
              </a:spcAft>
              <a:buNone/>
            </a:pPr>
            <a:r>
              <a:rPr lang="en-US" sz="1800">
                <a:solidFill>
                  <a:schemeClr val="dk1"/>
                </a:solidFill>
              </a:rPr>
              <a:t>•</a:t>
            </a:r>
            <a:r>
              <a:rPr lang="en-US" sz="2400">
                <a:solidFill>
                  <a:schemeClr val="dk1"/>
                </a:solidFill>
              </a:rPr>
              <a:t>Dictionaries</a:t>
            </a:r>
            <a:endParaRPr sz="2400">
              <a:solidFill>
                <a:schemeClr val="dk1"/>
              </a:solidFill>
            </a:endParaRPr>
          </a:p>
          <a:p>
            <a:pPr indent="444500" lvl="0" marL="12700" rtl="0" algn="l">
              <a:lnSpc>
                <a:spcPct val="90000"/>
              </a:lnSpc>
              <a:spcBef>
                <a:spcPts val="500"/>
              </a:spcBef>
              <a:spcAft>
                <a:spcPts val="0"/>
              </a:spcAft>
              <a:buNone/>
            </a:pPr>
            <a:r>
              <a:rPr lang="en-US" sz="1800">
                <a:solidFill>
                  <a:schemeClr val="dk1"/>
                </a:solidFill>
              </a:rPr>
              <a:t>•</a:t>
            </a:r>
            <a:r>
              <a:rPr lang="en-US" sz="2400">
                <a:solidFill>
                  <a:schemeClr val="dk1"/>
                </a:solidFill>
              </a:rPr>
              <a:t>File Handling</a:t>
            </a:r>
            <a:endParaRPr sz="2400">
              <a:solidFill>
                <a:schemeClr val="dk1"/>
              </a:solidFill>
            </a:endParaRPr>
          </a:p>
          <a:p>
            <a:pPr indent="444500" lvl="0" marL="12700" rtl="0" algn="l">
              <a:lnSpc>
                <a:spcPct val="90000"/>
              </a:lnSpc>
              <a:spcBef>
                <a:spcPts val="500"/>
              </a:spcBef>
              <a:spcAft>
                <a:spcPts val="0"/>
              </a:spcAft>
              <a:buNone/>
            </a:pPr>
            <a:r>
              <a:rPr lang="en-US" sz="1800">
                <a:solidFill>
                  <a:schemeClr val="dk1"/>
                </a:solidFill>
              </a:rPr>
              <a:t>•</a:t>
            </a:r>
            <a:r>
              <a:rPr lang="en-US" sz="2400">
                <a:solidFill>
                  <a:schemeClr val="dk1"/>
                </a:solidFill>
              </a:rPr>
              <a:t>Indexing lists and dictionaries</a:t>
            </a:r>
            <a:endParaRPr sz="2400">
              <a:solidFill>
                <a:schemeClr val="dk1"/>
              </a:solidFill>
            </a:endParaRPr>
          </a:p>
          <a:p>
            <a:pPr indent="444500" lvl="0" marL="12700" rtl="0" algn="l">
              <a:lnSpc>
                <a:spcPct val="90000"/>
              </a:lnSpc>
              <a:spcBef>
                <a:spcPts val="500"/>
              </a:spcBef>
              <a:spcAft>
                <a:spcPts val="0"/>
              </a:spcAft>
              <a:buNone/>
            </a:pPr>
            <a:r>
              <a:rPr lang="en-US" sz="1800">
                <a:solidFill>
                  <a:schemeClr val="dk1"/>
                </a:solidFill>
              </a:rPr>
              <a:t>•</a:t>
            </a:r>
            <a:r>
              <a:rPr lang="en-US" sz="2400">
                <a:solidFill>
                  <a:schemeClr val="dk1"/>
                </a:solidFill>
              </a:rPr>
              <a:t>Loops and Conditions</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Python?</a:t>
            </a:r>
            <a:endParaRPr/>
          </a:p>
        </p:txBody>
      </p:sp>
      <p:sp>
        <p:nvSpPr>
          <p:cNvPr id="110" name="Google Shape;110;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Pythonidae family</a:t>
            </a:r>
            <a:endParaRPr/>
          </a:p>
          <a:p>
            <a:pPr indent="-228600" lvl="0" marL="228600" rtl="0" algn="l">
              <a:lnSpc>
                <a:spcPct val="90000"/>
              </a:lnSpc>
              <a:spcBef>
                <a:spcPts val="1000"/>
              </a:spcBef>
              <a:spcAft>
                <a:spcPts val="0"/>
              </a:spcAft>
              <a:buClr>
                <a:schemeClr val="dk1"/>
              </a:buClr>
              <a:buSzPts val="2800"/>
              <a:buChar char="•"/>
            </a:pPr>
            <a:r>
              <a:rPr lang="en-US"/>
              <a:t>~10 species </a:t>
            </a:r>
            <a:endParaRPr/>
          </a:p>
          <a:p>
            <a:pPr indent="-228600" lvl="0" marL="228600" rtl="0" algn="l">
              <a:lnSpc>
                <a:spcPct val="90000"/>
              </a:lnSpc>
              <a:spcBef>
                <a:spcPts val="1000"/>
              </a:spcBef>
              <a:spcAft>
                <a:spcPts val="0"/>
              </a:spcAft>
              <a:buClr>
                <a:schemeClr val="dk1"/>
              </a:buClr>
              <a:buSzPts val="2800"/>
              <a:buChar char="•"/>
            </a:pPr>
            <a:r>
              <a:rPr lang="en-US"/>
              <a:t>Native to tropics of Eastern Hemisphere (Africa and Asia)</a:t>
            </a:r>
            <a:endParaRPr/>
          </a:p>
          <a:p>
            <a:pPr indent="-228600" lvl="0" marL="228600" rtl="0" algn="l">
              <a:lnSpc>
                <a:spcPct val="90000"/>
              </a:lnSpc>
              <a:spcBef>
                <a:spcPts val="1000"/>
              </a:spcBef>
              <a:spcAft>
                <a:spcPts val="0"/>
              </a:spcAft>
              <a:buClr>
                <a:schemeClr val="dk1"/>
              </a:buClr>
              <a:buSzPts val="2800"/>
              <a:buChar char="•"/>
            </a:pPr>
            <a:r>
              <a:rPr lang="en-US"/>
              <a:t>Constricting snake</a:t>
            </a:r>
            <a:endParaRPr/>
          </a:p>
        </p:txBody>
      </p:sp>
      <p:pic>
        <p:nvPicPr>
          <p:cNvPr descr="22 Facts About Pythons - Hastings Aquarium" id="111" name="Google Shape;111;p2"/>
          <p:cNvPicPr preferRelativeResize="0"/>
          <p:nvPr/>
        </p:nvPicPr>
        <p:blipFill rotWithShape="1">
          <a:blip r:embed="rId3">
            <a:alphaModFix/>
          </a:blip>
          <a:srcRect b="0" l="0" r="0" t="0"/>
          <a:stretch/>
        </p:blipFill>
        <p:spPr>
          <a:xfrm>
            <a:off x="7953439" y="0"/>
            <a:ext cx="4238561" cy="28270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badd40e3ca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Python - How it Works</a:t>
            </a:r>
            <a:endParaRPr/>
          </a:p>
        </p:txBody>
      </p:sp>
      <p:sp>
        <p:nvSpPr>
          <p:cNvPr id="117" name="Google Shape;117;g3badd40e3ca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For every person in the room </a:t>
            </a:r>
            <a:endParaRPr/>
          </a:p>
          <a:p>
            <a:pPr indent="0" lvl="0" marL="914400" rtl="0" algn="l">
              <a:spcBef>
                <a:spcPts val="1000"/>
              </a:spcBef>
              <a:spcAft>
                <a:spcPts val="0"/>
              </a:spcAft>
              <a:buNone/>
            </a:pPr>
            <a:r>
              <a:rPr lang="en-US"/>
              <a:t>zig-zagging starting from the person in the left corner closest to me</a:t>
            </a:r>
            <a:endParaRPr/>
          </a:p>
          <a:p>
            <a:pPr indent="-342900" lvl="0" marL="457200" rtl="0" algn="l">
              <a:spcBef>
                <a:spcPts val="1000"/>
              </a:spcBef>
              <a:spcAft>
                <a:spcPts val="0"/>
              </a:spcAft>
              <a:buSzPts val="1800"/>
              <a:buAutoNum type="arabicPeriod"/>
            </a:pPr>
            <a:r>
              <a:rPr lang="en-US"/>
              <a:t>Say Your Name and your department</a:t>
            </a:r>
            <a:endParaRPr/>
          </a:p>
          <a:p>
            <a:pPr indent="-342900" lvl="0" marL="457200" rtl="0" algn="l">
              <a:spcBef>
                <a:spcPts val="0"/>
              </a:spcBef>
              <a:spcAft>
                <a:spcPts val="0"/>
              </a:spcAft>
              <a:buSzPts val="1800"/>
              <a:buAutoNum type="arabicPeriod"/>
            </a:pPr>
            <a:r>
              <a:rPr lang="en-US"/>
              <a:t>If your name starts with a vowel - clap your hands</a:t>
            </a:r>
            <a:endParaRPr/>
          </a:p>
          <a:p>
            <a:pPr indent="-342900" lvl="0" marL="457200" rtl="0" algn="l">
              <a:spcBef>
                <a:spcPts val="0"/>
              </a:spcBef>
              <a:spcAft>
                <a:spcPts val="0"/>
              </a:spcAft>
              <a:buSzPts val="1800"/>
              <a:buAutoNum type="arabicPeriod"/>
            </a:pPr>
            <a:r>
              <a:rPr lang="en-US"/>
              <a:t>If your name starts with a consonant - snap your fingers</a:t>
            </a:r>
            <a:endParaRPr/>
          </a:p>
          <a:p>
            <a:pPr indent="-342900" lvl="0" marL="457200" rtl="0" algn="l">
              <a:spcBef>
                <a:spcPts val="0"/>
              </a:spcBef>
              <a:spcAft>
                <a:spcPts val="0"/>
              </a:spcAft>
              <a:buSzPts val="1800"/>
              <a:buAutoNum type="arabicPeriod"/>
            </a:pPr>
            <a:r>
              <a:rPr lang="en-US"/>
              <a:t>If you are not in the wrong class, please let me know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bd2e4680af_0_13"/>
          <p:cNvSpPr txBox="1"/>
          <p:nvPr>
            <p:ph type="title"/>
          </p:nvPr>
        </p:nvSpPr>
        <p:spPr>
          <a:xfrm>
            <a:off x="0" y="-21645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Python-Layers of Abstraction</a:t>
            </a:r>
            <a:endParaRPr/>
          </a:p>
        </p:txBody>
      </p:sp>
      <p:cxnSp>
        <p:nvCxnSpPr>
          <p:cNvPr id="123" name="Google Shape;123;g3bd2e4680af_0_13"/>
          <p:cNvCxnSpPr/>
          <p:nvPr/>
        </p:nvCxnSpPr>
        <p:spPr>
          <a:xfrm rot="10800000">
            <a:off x="10496734" y="1201674"/>
            <a:ext cx="0" cy="5346600"/>
          </a:xfrm>
          <a:prstGeom prst="straightConnector1">
            <a:avLst/>
          </a:prstGeom>
          <a:noFill/>
          <a:ln cap="flat" cmpd="sng" w="38100">
            <a:solidFill>
              <a:schemeClr val="accent6"/>
            </a:solidFill>
            <a:prstDash val="solid"/>
            <a:miter lim="800000"/>
            <a:headEnd len="sm" w="sm" type="none"/>
            <a:tailEnd len="med" w="med" type="triangle"/>
          </a:ln>
        </p:spPr>
      </p:cxnSp>
      <p:cxnSp>
        <p:nvCxnSpPr>
          <p:cNvPr id="124" name="Google Shape;124;g3bd2e4680af_0_13"/>
          <p:cNvCxnSpPr/>
          <p:nvPr/>
        </p:nvCxnSpPr>
        <p:spPr>
          <a:xfrm>
            <a:off x="10880229" y="1201675"/>
            <a:ext cx="0" cy="5431500"/>
          </a:xfrm>
          <a:prstGeom prst="straightConnector1">
            <a:avLst/>
          </a:prstGeom>
          <a:noFill/>
          <a:ln cap="flat" cmpd="sng" w="38100">
            <a:solidFill>
              <a:schemeClr val="accent5"/>
            </a:solidFill>
            <a:prstDash val="solid"/>
            <a:round/>
            <a:headEnd len="sm" w="sm" type="none"/>
            <a:tailEnd len="med" w="med" type="stealth"/>
          </a:ln>
        </p:spPr>
      </p:cxnSp>
      <p:pic>
        <p:nvPicPr>
          <p:cNvPr id="125" name="Google Shape;125;g3bd2e4680af_0_13"/>
          <p:cNvPicPr preferRelativeResize="0"/>
          <p:nvPr/>
        </p:nvPicPr>
        <p:blipFill rotWithShape="1">
          <a:blip r:embed="rId3">
            <a:alphaModFix/>
          </a:blip>
          <a:srcRect b="0" l="6367" r="0" t="0"/>
          <a:stretch/>
        </p:blipFill>
        <p:spPr>
          <a:xfrm>
            <a:off x="1291475" y="1195450"/>
            <a:ext cx="6717325" cy="5443950"/>
          </a:xfrm>
          <a:prstGeom prst="rect">
            <a:avLst/>
          </a:prstGeom>
          <a:noFill/>
          <a:ln>
            <a:noFill/>
          </a:ln>
        </p:spPr>
      </p:pic>
      <p:sp>
        <p:nvSpPr>
          <p:cNvPr id="126" name="Google Shape;126;g3bd2e4680af_0_13"/>
          <p:cNvSpPr txBox="1"/>
          <p:nvPr/>
        </p:nvSpPr>
        <p:spPr>
          <a:xfrm>
            <a:off x="8008800" y="1411054"/>
            <a:ext cx="2694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rPr>
              <a:t>More Generalized</a:t>
            </a:r>
            <a:endParaRPr b="1" sz="1800">
              <a:solidFill>
                <a:schemeClr val="dk1"/>
              </a:solidFill>
            </a:endParaRPr>
          </a:p>
          <a:p>
            <a:pPr indent="0" lvl="0" marL="0" marR="0" rtl="0" algn="ctr">
              <a:spcBef>
                <a:spcPts val="0"/>
              </a:spcBef>
              <a:spcAft>
                <a:spcPts val="0"/>
              </a:spcAft>
              <a:buNone/>
            </a:pPr>
            <a:r>
              <a:rPr b="1" lang="en-US" sz="1800">
                <a:solidFill>
                  <a:schemeClr val="dk1"/>
                </a:solidFill>
              </a:rPr>
              <a:t>More Abstract</a:t>
            </a:r>
            <a:endParaRPr b="1" sz="1800">
              <a:solidFill>
                <a:schemeClr val="dk1"/>
              </a:solidFill>
            </a:endParaRPr>
          </a:p>
        </p:txBody>
      </p:sp>
      <p:sp>
        <p:nvSpPr>
          <p:cNvPr id="127" name="Google Shape;127;g3bd2e4680af_0_13"/>
          <p:cNvSpPr txBox="1"/>
          <p:nvPr/>
        </p:nvSpPr>
        <p:spPr>
          <a:xfrm>
            <a:off x="11009175" y="5901779"/>
            <a:ext cx="2694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rPr>
              <a:t>More Specific</a:t>
            </a:r>
            <a:endParaRPr b="1" sz="1800">
              <a:solidFill>
                <a:schemeClr val="dk1"/>
              </a:solidFill>
            </a:endParaRPr>
          </a:p>
          <a:p>
            <a:pPr indent="0" lvl="0" marL="0" marR="0" rtl="0" algn="ctr">
              <a:spcBef>
                <a:spcPts val="0"/>
              </a:spcBef>
              <a:spcAft>
                <a:spcPts val="0"/>
              </a:spcAft>
              <a:buNone/>
            </a:pPr>
            <a:r>
              <a:rPr b="1" lang="en-US" sz="1800">
                <a:solidFill>
                  <a:schemeClr val="dk1"/>
                </a:solidFill>
              </a:rPr>
              <a:t>Less Abstract</a:t>
            </a:r>
            <a:endParaRPr b="1"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2. Python Interpreter - Introduction" id="132" name="Google Shape;132;p3"/>
          <p:cNvPicPr preferRelativeResize="0"/>
          <p:nvPr/>
        </p:nvPicPr>
        <p:blipFill rotWithShape="1">
          <a:blip r:embed="rId3">
            <a:alphaModFix/>
          </a:blip>
          <a:srcRect b="10040" l="0" r="3938" t="14974"/>
          <a:stretch/>
        </p:blipFill>
        <p:spPr>
          <a:xfrm>
            <a:off x="4917800" y="1971800"/>
            <a:ext cx="5483501" cy="2407801"/>
          </a:xfrm>
          <a:prstGeom prst="rect">
            <a:avLst/>
          </a:prstGeom>
          <a:noFill/>
          <a:ln>
            <a:noFill/>
          </a:ln>
        </p:spPr>
      </p:pic>
      <p:sp>
        <p:nvSpPr>
          <p:cNvPr id="133" name="Google Shape;133;p3"/>
          <p:cNvSpPr txBox="1"/>
          <p:nvPr>
            <p:ph type="title"/>
          </p:nvPr>
        </p:nvSpPr>
        <p:spPr>
          <a:xfrm>
            <a:off x="0" y="-2164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Python – Interpreted Languages</a:t>
            </a:r>
            <a:endParaRPr/>
          </a:p>
        </p:txBody>
      </p:sp>
      <p:grpSp>
        <p:nvGrpSpPr>
          <p:cNvPr id="134" name="Google Shape;134;p3"/>
          <p:cNvGrpSpPr/>
          <p:nvPr/>
        </p:nvGrpSpPr>
        <p:grpSpPr>
          <a:xfrm>
            <a:off x="0" y="828768"/>
            <a:ext cx="7330833" cy="6329504"/>
            <a:chOff x="0" y="828768"/>
            <a:chExt cx="7330833" cy="6329504"/>
          </a:xfrm>
        </p:grpSpPr>
        <p:sp>
          <p:nvSpPr>
            <p:cNvPr id="135" name="Google Shape;135;p3"/>
            <p:cNvSpPr/>
            <p:nvPr/>
          </p:nvSpPr>
          <p:spPr>
            <a:xfrm>
              <a:off x="0" y="828768"/>
              <a:ext cx="7162970" cy="6029232"/>
            </a:xfrm>
            <a:prstGeom prst="triangle">
              <a:avLst>
                <a:gd fmla="val 50000"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36" name="Google Shape;136;p3"/>
            <p:cNvCxnSpPr/>
            <p:nvPr/>
          </p:nvCxnSpPr>
          <p:spPr>
            <a:xfrm>
              <a:off x="355599" y="6259905"/>
              <a:ext cx="6488251" cy="27366"/>
            </a:xfrm>
            <a:prstGeom prst="straightConnector1">
              <a:avLst/>
            </a:prstGeom>
            <a:noFill/>
            <a:ln cap="flat" cmpd="sng" w="19050">
              <a:solidFill>
                <a:schemeClr val="dk1"/>
              </a:solidFill>
              <a:prstDash val="solid"/>
              <a:miter lim="800000"/>
              <a:headEnd len="sm" w="sm" type="none"/>
              <a:tailEnd len="sm" w="sm" type="none"/>
            </a:ln>
          </p:spPr>
        </p:cxnSp>
        <p:sp>
          <p:nvSpPr>
            <p:cNvPr id="137" name="Google Shape;137;p3"/>
            <p:cNvSpPr txBox="1"/>
            <p:nvPr/>
          </p:nvSpPr>
          <p:spPr>
            <a:xfrm>
              <a:off x="2192087" y="1856287"/>
              <a:ext cx="2694000" cy="2586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Arial"/>
                  <a:ea typeface="Arial"/>
                  <a:cs typeface="Arial"/>
                  <a:sym typeface="Arial"/>
                </a:rPr>
                <a:t>Visual</a:t>
              </a:r>
              <a:endParaRPr/>
            </a:p>
            <a:p>
              <a:pPr indent="0" lvl="0" marL="0" marR="0" rtl="0" algn="ctr">
                <a:spcBef>
                  <a:spcPts val="0"/>
                </a:spcBef>
                <a:spcAft>
                  <a:spcPts val="0"/>
                </a:spcAft>
                <a:buNone/>
              </a:pPr>
              <a:r>
                <a:rPr b="1" i="0" lang="en-US" sz="1800" u="none" cap="none" strike="noStrike">
                  <a:solidFill>
                    <a:schemeClr val="dk1"/>
                  </a:solidFill>
                  <a:latin typeface="Arial"/>
                  <a:ea typeface="Arial"/>
                  <a:cs typeface="Arial"/>
                  <a:sym typeface="Arial"/>
                </a:rPr>
                <a:t> Drag-and-Drop Programming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38" name="Google Shape;138;p3"/>
            <p:cNvCxnSpPr/>
            <p:nvPr/>
          </p:nvCxnSpPr>
          <p:spPr>
            <a:xfrm>
              <a:off x="2387599" y="2835291"/>
              <a:ext cx="2381250" cy="0"/>
            </a:xfrm>
            <a:prstGeom prst="straightConnector1">
              <a:avLst/>
            </a:prstGeom>
            <a:noFill/>
            <a:ln cap="flat" cmpd="sng" w="19050">
              <a:solidFill>
                <a:schemeClr val="dk1"/>
              </a:solidFill>
              <a:prstDash val="solid"/>
              <a:miter lim="800000"/>
              <a:headEnd len="sm" w="sm" type="none"/>
              <a:tailEnd len="sm" w="sm" type="none"/>
            </a:ln>
          </p:spPr>
        </p:cxnSp>
        <p:cxnSp>
          <p:nvCxnSpPr>
            <p:cNvPr id="139" name="Google Shape;139;p3"/>
            <p:cNvCxnSpPr/>
            <p:nvPr/>
          </p:nvCxnSpPr>
          <p:spPr>
            <a:xfrm>
              <a:off x="1672166" y="4051278"/>
              <a:ext cx="3817484" cy="0"/>
            </a:xfrm>
            <a:prstGeom prst="straightConnector1">
              <a:avLst/>
            </a:prstGeom>
            <a:noFill/>
            <a:ln cap="flat" cmpd="sng" w="19050">
              <a:solidFill>
                <a:schemeClr val="dk1"/>
              </a:solidFill>
              <a:prstDash val="solid"/>
              <a:miter lim="800000"/>
              <a:headEnd len="sm" w="sm" type="none"/>
              <a:tailEnd len="sm" w="sm" type="none"/>
            </a:ln>
          </p:spPr>
        </p:cxnSp>
        <p:cxnSp>
          <p:nvCxnSpPr>
            <p:cNvPr id="140" name="Google Shape;140;p3"/>
            <p:cNvCxnSpPr/>
            <p:nvPr/>
          </p:nvCxnSpPr>
          <p:spPr>
            <a:xfrm flipH="1" rot="10800000">
              <a:off x="1211050" y="4792398"/>
              <a:ext cx="4723024" cy="9053"/>
            </a:xfrm>
            <a:prstGeom prst="straightConnector1">
              <a:avLst/>
            </a:prstGeom>
            <a:noFill/>
            <a:ln cap="flat" cmpd="sng" w="19050">
              <a:solidFill>
                <a:schemeClr val="dk1"/>
              </a:solidFill>
              <a:prstDash val="solid"/>
              <a:miter lim="800000"/>
              <a:headEnd len="sm" w="sm" type="none"/>
              <a:tailEnd len="sm" w="sm" type="none"/>
            </a:ln>
          </p:spPr>
        </p:cxnSp>
        <p:cxnSp>
          <p:nvCxnSpPr>
            <p:cNvPr id="141" name="Google Shape;141;p3"/>
            <p:cNvCxnSpPr/>
            <p:nvPr/>
          </p:nvCxnSpPr>
          <p:spPr>
            <a:xfrm flipH="1" rot="10800000">
              <a:off x="736589" y="5588421"/>
              <a:ext cx="5677677" cy="31351"/>
            </a:xfrm>
            <a:prstGeom prst="straightConnector1">
              <a:avLst/>
            </a:prstGeom>
            <a:noFill/>
            <a:ln cap="flat" cmpd="sng" w="19050">
              <a:solidFill>
                <a:schemeClr val="dk1"/>
              </a:solidFill>
              <a:prstDash val="solid"/>
              <a:miter lim="800000"/>
              <a:headEnd len="sm" w="sm" type="none"/>
              <a:tailEnd len="sm" w="sm" type="none"/>
            </a:ln>
          </p:spPr>
        </p:cxnSp>
        <p:sp>
          <p:nvSpPr>
            <p:cNvPr id="142" name="Google Shape;142;p3"/>
            <p:cNvSpPr txBox="1"/>
            <p:nvPr/>
          </p:nvSpPr>
          <p:spPr>
            <a:xfrm>
              <a:off x="869489" y="6234942"/>
              <a:ext cx="6096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Binary Code</a:t>
              </a:r>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143" name="Google Shape;143;p3"/>
            <p:cNvSpPr txBox="1"/>
            <p:nvPr/>
          </p:nvSpPr>
          <p:spPr>
            <a:xfrm>
              <a:off x="1866222" y="6586826"/>
              <a:ext cx="39723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00000001010011100101000101010110</a:t>
              </a:r>
              <a:endParaRPr/>
            </a:p>
          </p:txBody>
        </p:sp>
        <p:sp>
          <p:nvSpPr>
            <p:cNvPr id="144" name="Google Shape;144;p3"/>
            <p:cNvSpPr txBox="1"/>
            <p:nvPr/>
          </p:nvSpPr>
          <p:spPr>
            <a:xfrm>
              <a:off x="573933" y="5588421"/>
              <a:ext cx="6756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Machine Code (Hexadecimal)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0x014E5156</a:t>
              </a:r>
              <a:endParaRPr/>
            </a:p>
          </p:txBody>
        </p:sp>
        <p:sp>
          <p:nvSpPr>
            <p:cNvPr id="145" name="Google Shape;145;p3"/>
            <p:cNvSpPr txBox="1"/>
            <p:nvPr/>
          </p:nvSpPr>
          <p:spPr>
            <a:xfrm>
              <a:off x="804377" y="4936450"/>
              <a:ext cx="6096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Assembly Code (Intel X86)</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add $t2 $t6 $t2</a:t>
              </a:r>
              <a:br>
                <a:rPr lang="en-US" sz="14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6" name="Google Shape;146;p3"/>
            <p:cNvSpPr txBox="1"/>
            <p:nvPr/>
          </p:nvSpPr>
          <p:spPr>
            <a:xfrm>
              <a:off x="685833" y="4140341"/>
              <a:ext cx="6096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Compiled Language (C, C++)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t2 = t6 + t2</a:t>
              </a:r>
              <a:endParaRPr/>
            </a:p>
          </p:txBody>
        </p:sp>
        <p:sp>
          <p:nvSpPr>
            <p:cNvPr id="147" name="Google Shape;147;p3"/>
            <p:cNvSpPr txBox="1"/>
            <p:nvPr/>
          </p:nvSpPr>
          <p:spPr>
            <a:xfrm>
              <a:off x="573933" y="2860445"/>
              <a:ext cx="6096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Interpreted Language</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 </a:t>
              </a:r>
              <a:endParaRPr/>
            </a:p>
          </p:txBody>
        </p:sp>
        <p:pic>
          <p:nvPicPr>
            <p:cNvPr id="148" name="Google Shape;148;p3"/>
            <p:cNvPicPr preferRelativeResize="0"/>
            <p:nvPr/>
          </p:nvPicPr>
          <p:blipFill rotWithShape="1">
            <a:blip r:embed="rId4">
              <a:alphaModFix/>
            </a:blip>
            <a:srcRect b="0" l="0" r="0" t="0"/>
            <a:stretch/>
          </p:blipFill>
          <p:spPr>
            <a:xfrm>
              <a:off x="3344445" y="1557004"/>
              <a:ext cx="389388" cy="380226"/>
            </a:xfrm>
            <a:prstGeom prst="rect">
              <a:avLst/>
            </a:prstGeom>
            <a:noFill/>
            <a:ln>
              <a:noFill/>
            </a:ln>
          </p:spPr>
        </p:pic>
        <p:pic>
          <p:nvPicPr>
            <p:cNvPr id="149" name="Google Shape;149;p3"/>
            <p:cNvPicPr preferRelativeResize="0"/>
            <p:nvPr/>
          </p:nvPicPr>
          <p:blipFill rotWithShape="1">
            <a:blip r:embed="rId5">
              <a:alphaModFix/>
            </a:blip>
            <a:srcRect b="0" l="0" r="0" t="0"/>
            <a:stretch/>
          </p:blipFill>
          <p:spPr>
            <a:xfrm>
              <a:off x="3261792" y="3151879"/>
              <a:ext cx="720283" cy="696796"/>
            </a:xfrm>
            <a:prstGeom prst="rect">
              <a:avLst/>
            </a:prstGeom>
            <a:noFill/>
            <a:ln>
              <a:noFill/>
            </a:ln>
          </p:spPr>
        </p:pic>
        <p:pic>
          <p:nvPicPr>
            <p:cNvPr id="150" name="Google Shape;150;p3"/>
            <p:cNvPicPr preferRelativeResize="0"/>
            <p:nvPr/>
          </p:nvPicPr>
          <p:blipFill rotWithShape="1">
            <a:blip r:embed="rId6">
              <a:alphaModFix/>
            </a:blip>
            <a:srcRect b="0" l="0" r="0" t="0"/>
            <a:stretch/>
          </p:blipFill>
          <p:spPr>
            <a:xfrm>
              <a:off x="2513203" y="3232017"/>
              <a:ext cx="594356" cy="568514"/>
            </a:xfrm>
            <a:prstGeom prst="rect">
              <a:avLst/>
            </a:prstGeom>
            <a:noFill/>
            <a:ln>
              <a:noFill/>
            </a:ln>
          </p:spPr>
        </p:pic>
        <p:pic>
          <p:nvPicPr>
            <p:cNvPr id="151" name="Google Shape;151;p3"/>
            <p:cNvPicPr preferRelativeResize="0"/>
            <p:nvPr/>
          </p:nvPicPr>
          <p:blipFill rotWithShape="1">
            <a:blip r:embed="rId7">
              <a:alphaModFix/>
            </a:blip>
            <a:srcRect b="0" l="0" r="0" t="0"/>
            <a:stretch/>
          </p:blipFill>
          <p:spPr>
            <a:xfrm>
              <a:off x="4060872" y="3227364"/>
              <a:ext cx="770546" cy="646332"/>
            </a:xfrm>
            <a:prstGeom prst="rect">
              <a:avLst/>
            </a:prstGeom>
            <a:noFill/>
            <a:ln>
              <a:noFill/>
            </a:ln>
          </p:spPr>
        </p:pic>
      </p:grpSp>
      <p:cxnSp>
        <p:nvCxnSpPr>
          <p:cNvPr id="152" name="Google Shape;152;p3"/>
          <p:cNvCxnSpPr/>
          <p:nvPr/>
        </p:nvCxnSpPr>
        <p:spPr>
          <a:xfrm rot="10800000">
            <a:off x="10496734" y="1201675"/>
            <a:ext cx="0" cy="5346599"/>
          </a:xfrm>
          <a:prstGeom prst="straightConnector1">
            <a:avLst/>
          </a:prstGeom>
          <a:noFill/>
          <a:ln cap="flat" cmpd="sng" w="38100">
            <a:solidFill>
              <a:schemeClr val="accent6"/>
            </a:solidFill>
            <a:prstDash val="solid"/>
            <a:miter lim="800000"/>
            <a:headEnd len="sm" w="sm" type="none"/>
            <a:tailEnd len="med" w="med" type="triangle"/>
          </a:ln>
        </p:spPr>
      </p:cxnSp>
      <p:cxnSp>
        <p:nvCxnSpPr>
          <p:cNvPr id="153" name="Google Shape;153;p3"/>
          <p:cNvCxnSpPr/>
          <p:nvPr/>
        </p:nvCxnSpPr>
        <p:spPr>
          <a:xfrm>
            <a:off x="10880229" y="1201675"/>
            <a:ext cx="0" cy="5431387"/>
          </a:xfrm>
          <a:prstGeom prst="straightConnector1">
            <a:avLst/>
          </a:prstGeom>
          <a:noFill/>
          <a:ln cap="flat" cmpd="sng" w="38100">
            <a:solidFill>
              <a:schemeClr val="accent5"/>
            </a:solidFill>
            <a:prstDash val="solid"/>
            <a:round/>
            <a:headEnd len="sm" w="sm" type="none"/>
            <a:tailEnd len="med" w="med" type="stealth"/>
          </a:ln>
        </p:spPr>
      </p:cxnSp>
      <p:sp>
        <p:nvSpPr>
          <p:cNvPr id="154" name="Google Shape;154;p3"/>
          <p:cNvSpPr txBox="1"/>
          <p:nvPr/>
        </p:nvSpPr>
        <p:spPr>
          <a:xfrm>
            <a:off x="8090700" y="875279"/>
            <a:ext cx="2694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Abstraction</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User Friendliness</a:t>
            </a:r>
            <a:endParaRPr sz="1800">
              <a:solidFill>
                <a:schemeClr val="dk1"/>
              </a:solidFill>
              <a:latin typeface="Arial"/>
              <a:ea typeface="Arial"/>
              <a:cs typeface="Arial"/>
              <a:sym typeface="Arial"/>
            </a:endParaRPr>
          </a:p>
        </p:txBody>
      </p:sp>
      <p:sp>
        <p:nvSpPr>
          <p:cNvPr id="155" name="Google Shape;155;p3"/>
          <p:cNvSpPr txBox="1"/>
          <p:nvPr/>
        </p:nvSpPr>
        <p:spPr>
          <a:xfrm>
            <a:off x="10204159" y="5889268"/>
            <a:ext cx="26940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Complexity</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Speed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txBox="1"/>
          <p:nvPr>
            <p:ph type="title"/>
          </p:nvPr>
        </p:nvSpPr>
        <p:spPr>
          <a:xfrm>
            <a:off x="78212" y="200025"/>
            <a:ext cx="6646437" cy="1724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rPr lang="en-US"/>
              <a:t>Python continues to be</a:t>
            </a:r>
            <a:br>
              <a:rPr lang="en-US"/>
            </a:br>
            <a:r>
              <a:rPr lang="en-US"/>
              <a:t> the most widely used </a:t>
            </a:r>
            <a:br>
              <a:rPr lang="en-US"/>
            </a:br>
            <a:r>
              <a:rPr lang="en-US"/>
              <a:t>general interpreted language</a:t>
            </a:r>
            <a:endParaRPr/>
          </a:p>
        </p:txBody>
      </p:sp>
      <p:pic>
        <p:nvPicPr>
          <p:cNvPr id="161" name="Google Shape;161;p4"/>
          <p:cNvPicPr preferRelativeResize="0"/>
          <p:nvPr/>
        </p:nvPicPr>
        <p:blipFill rotWithShape="1">
          <a:blip r:embed="rId3">
            <a:alphaModFix/>
          </a:blip>
          <a:srcRect b="0" l="0" r="0" t="0"/>
          <a:stretch/>
        </p:blipFill>
        <p:spPr>
          <a:xfrm>
            <a:off x="6792489" y="0"/>
            <a:ext cx="5399511" cy="6858000"/>
          </a:xfrm>
          <a:prstGeom prst="rect">
            <a:avLst/>
          </a:prstGeom>
          <a:noFill/>
          <a:ln>
            <a:noFill/>
          </a:ln>
        </p:spPr>
      </p:pic>
      <p:pic>
        <p:nvPicPr>
          <p:cNvPr id="162" name="Google Shape;162;p4"/>
          <p:cNvPicPr preferRelativeResize="0"/>
          <p:nvPr/>
        </p:nvPicPr>
        <p:blipFill rotWithShape="1">
          <a:blip r:embed="rId4">
            <a:alphaModFix/>
          </a:blip>
          <a:srcRect b="0" l="0" r="0" t="0"/>
          <a:stretch/>
        </p:blipFill>
        <p:spPr>
          <a:xfrm>
            <a:off x="78213" y="2844800"/>
            <a:ext cx="6573552" cy="3651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5"/>
          <p:cNvSpPr/>
          <p:nvPr/>
        </p:nvSpPr>
        <p:spPr>
          <a:xfrm>
            <a:off x="-1"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5"/>
          <p:cNvSpPr/>
          <p:nvPr/>
        </p:nvSpPr>
        <p:spPr>
          <a:xfrm>
            <a:off x="1" y="0"/>
            <a:ext cx="8522446" cy="2285999"/>
          </a:xfrm>
          <a:prstGeom prst="rect">
            <a:avLst/>
          </a:prstGeom>
          <a:solidFill>
            <a:schemeClr val="lt1"/>
          </a:solidFill>
          <a:ln>
            <a:noFill/>
          </a:ln>
          <a:effectLst>
            <a:outerShdw blurRad="596900" sx="90000" rotWithShape="0" algn="t" dir="7140000" dist="304800" sy="90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5"/>
          <p:cNvSpPr txBox="1"/>
          <p:nvPr>
            <p:ph type="title"/>
          </p:nvPr>
        </p:nvSpPr>
        <p:spPr>
          <a:xfrm>
            <a:off x="761803" y="350196"/>
            <a:ext cx="4646904" cy="1624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What can you use it for?</a:t>
            </a:r>
            <a:endParaRPr/>
          </a:p>
        </p:txBody>
      </p:sp>
      <p:sp>
        <p:nvSpPr>
          <p:cNvPr id="170" name="Google Shape;170;p5"/>
          <p:cNvSpPr txBox="1"/>
          <p:nvPr>
            <p:ph idx="1" type="body"/>
          </p:nvPr>
        </p:nvSpPr>
        <p:spPr>
          <a:xfrm>
            <a:off x="761802" y="2743200"/>
            <a:ext cx="4646905" cy="361314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Data Analysis and Visualization</a:t>
            </a:r>
            <a:endParaRPr sz="2000"/>
          </a:p>
          <a:p>
            <a:pPr indent="-228600" lvl="0" marL="228600" rtl="0" algn="l">
              <a:lnSpc>
                <a:spcPct val="90000"/>
              </a:lnSpc>
              <a:spcBef>
                <a:spcPts val="1000"/>
              </a:spcBef>
              <a:spcAft>
                <a:spcPts val="0"/>
              </a:spcAft>
              <a:buClr>
                <a:schemeClr val="dk1"/>
              </a:buClr>
              <a:buSzPts val="2000"/>
              <a:buChar char="•"/>
            </a:pPr>
            <a:r>
              <a:rPr lang="en-US" sz="2000"/>
              <a:t>Backend web development</a:t>
            </a:r>
            <a:endParaRPr/>
          </a:p>
          <a:p>
            <a:pPr indent="-228600" lvl="0" marL="228600" rtl="0" algn="l">
              <a:lnSpc>
                <a:spcPct val="90000"/>
              </a:lnSpc>
              <a:spcBef>
                <a:spcPts val="1000"/>
              </a:spcBef>
              <a:spcAft>
                <a:spcPts val="0"/>
              </a:spcAft>
              <a:buClr>
                <a:schemeClr val="dk1"/>
              </a:buClr>
              <a:buSzPts val="2000"/>
              <a:buChar char="•"/>
            </a:pPr>
            <a:r>
              <a:rPr lang="en-US" sz="2000"/>
              <a:t>Apps / Games</a:t>
            </a:r>
            <a:endParaRPr/>
          </a:p>
          <a:p>
            <a:pPr indent="-228600" lvl="0" marL="228600" rtl="0" algn="l">
              <a:lnSpc>
                <a:spcPct val="90000"/>
              </a:lnSpc>
              <a:spcBef>
                <a:spcPts val="1000"/>
              </a:spcBef>
              <a:spcAft>
                <a:spcPts val="0"/>
              </a:spcAft>
              <a:buClr>
                <a:schemeClr val="dk1"/>
              </a:buClr>
              <a:buSzPts val="2000"/>
              <a:buChar char="•"/>
            </a:pPr>
            <a:r>
              <a:rPr lang="en-US" sz="2000"/>
              <a:t>Productivity / Automation / Pipelines</a:t>
            </a:r>
            <a:endParaRPr/>
          </a:p>
          <a:p>
            <a:pPr indent="-228600" lvl="0" marL="228600" rtl="0" algn="l">
              <a:lnSpc>
                <a:spcPct val="90000"/>
              </a:lnSpc>
              <a:spcBef>
                <a:spcPts val="1000"/>
              </a:spcBef>
              <a:spcAft>
                <a:spcPts val="0"/>
              </a:spcAft>
              <a:buClr>
                <a:schemeClr val="dk1"/>
              </a:buClr>
              <a:buSzPts val="2000"/>
              <a:buChar char="•"/>
            </a:pPr>
            <a:r>
              <a:rPr lang="en-US" sz="2000"/>
              <a:t>Web Scraping </a:t>
            </a:r>
            <a:endParaRPr/>
          </a:p>
          <a:p>
            <a:pPr indent="-228600" lvl="0" marL="228600" rtl="0" algn="l">
              <a:lnSpc>
                <a:spcPct val="90000"/>
              </a:lnSpc>
              <a:spcBef>
                <a:spcPts val="1000"/>
              </a:spcBef>
              <a:spcAft>
                <a:spcPts val="0"/>
              </a:spcAft>
              <a:buClr>
                <a:schemeClr val="dk1"/>
              </a:buClr>
              <a:buSzPts val="2000"/>
              <a:buChar char="•"/>
            </a:pPr>
            <a:r>
              <a:rPr lang="en-US" sz="2000"/>
              <a:t>Machine Learning</a:t>
            </a:r>
            <a:endParaRPr sz="2000"/>
          </a:p>
        </p:txBody>
      </p:sp>
      <p:pic>
        <p:nvPicPr>
          <p:cNvPr descr="Robot operating a machine" id="171" name="Google Shape;171;p5"/>
          <p:cNvPicPr preferRelativeResize="0"/>
          <p:nvPr/>
        </p:nvPicPr>
        <p:blipFill rotWithShape="1">
          <a:blip r:embed="rId3">
            <a:alphaModFix/>
          </a:blip>
          <a:srcRect b="1" l="16811" r="14890" t="0"/>
          <a:stretch/>
        </p:blipFill>
        <p:spPr>
          <a:xfrm>
            <a:off x="6096000" y="1"/>
            <a:ext cx="6102825"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bd584ad619_0_8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My Application of Python</a:t>
            </a:r>
            <a:endParaRPr/>
          </a:p>
        </p:txBody>
      </p:sp>
      <p:pic>
        <p:nvPicPr>
          <p:cNvPr id="177" name="Google Shape;177;g3bd584ad619_0_84"/>
          <p:cNvPicPr preferRelativeResize="0"/>
          <p:nvPr/>
        </p:nvPicPr>
        <p:blipFill>
          <a:blip r:embed="rId3">
            <a:alphaModFix/>
          </a:blip>
          <a:stretch>
            <a:fillRect/>
          </a:stretch>
        </p:blipFill>
        <p:spPr>
          <a:xfrm>
            <a:off x="2821850" y="1995625"/>
            <a:ext cx="6548296" cy="486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2026-01-16T17:34:58Z</dcterms:created>
  <dc:creator>Alon,Alex</dc:creator>
</cp:coreProperties>
</file>